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71" r:id="rId3"/>
    <p:sldId id="272" r:id="rId4"/>
    <p:sldId id="274" r:id="rId5"/>
    <p:sldId id="276" r:id="rId6"/>
    <p:sldId id="277" r:id="rId7"/>
    <p:sldId id="278" r:id="rId8"/>
    <p:sldId id="285" r:id="rId9"/>
    <p:sldId id="298" r:id="rId10"/>
    <p:sldId id="299" r:id="rId11"/>
    <p:sldId id="300" r:id="rId12"/>
    <p:sldId id="301" r:id="rId13"/>
    <p:sldId id="280" r:id="rId14"/>
    <p:sldId id="273" r:id="rId15"/>
    <p:sldId id="289" r:id="rId16"/>
    <p:sldId id="290" r:id="rId17"/>
    <p:sldId id="302" r:id="rId18"/>
    <p:sldId id="303" r:id="rId19"/>
    <p:sldId id="281" r:id="rId20"/>
    <p:sldId id="295" r:id="rId21"/>
    <p:sldId id="282" r:id="rId22"/>
    <p:sldId id="287" r:id="rId23"/>
    <p:sldId id="288" r:id="rId24"/>
    <p:sldId id="283" r:id="rId25"/>
    <p:sldId id="296" r:id="rId26"/>
    <p:sldId id="297" r:id="rId27"/>
  </p:sldIdLst>
  <p:sldSz cx="9144000" cy="6858000" type="screen4x3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8292" autoAdjust="0"/>
  </p:normalViewPr>
  <p:slideViewPr>
    <p:cSldViewPr snapToGrid="0" snapToObjects="1">
      <p:cViewPr varScale="1">
        <p:scale>
          <a:sx n="88" d="100"/>
          <a:sy n="88" d="100"/>
        </p:scale>
        <p:origin x="-15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png>
</file>

<file path=ppt/media/image13.png>
</file>

<file path=ppt/media/image18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5/10/12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01A1D1-C1A1-4171-9151-B16191E1912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–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–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5/10/12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01E1C1A1-7111-4101-A181-01A131C101F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2130425"/>
            <a:ext cx="8321040" cy="147002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Travelling Salesman Problem: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/>
            </a:r>
            <a:b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Convergence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Properties of Optimization Algorithms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371600" y="4191000"/>
            <a:ext cx="6400800" cy="2286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dirty="0" smtClean="0"/>
              <a:t>Group </a:t>
            </a:r>
            <a:r>
              <a:rPr lang="en-US" sz="3200" dirty="0" smtClean="0"/>
              <a:t>2</a:t>
            </a:r>
          </a:p>
          <a:p>
            <a:endParaRPr lang="en-US" sz="1600" dirty="0" smtClean="0"/>
          </a:p>
          <a:p>
            <a:r>
              <a:rPr lang="en-US" dirty="0" smtClean="0"/>
              <a:t>Zachary Estrada</a:t>
            </a:r>
          </a:p>
          <a:p>
            <a:r>
              <a:rPr lang="en-US" dirty="0" smtClean="0"/>
              <a:t>Chandini Jain</a:t>
            </a:r>
          </a:p>
          <a:p>
            <a:r>
              <a:rPr lang="en-US" dirty="0" smtClean="0"/>
              <a:t>Jonathan Lai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3886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543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7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48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49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50" name="Picture 49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51" name="Line 5"/>
          <p:cNvSpPr/>
          <p:nvPr/>
        </p:nvSpPr>
        <p:spPr>
          <a:xfrm flipV="1">
            <a:off x="2705400" y="1737360"/>
            <a:ext cx="0" cy="2377440"/>
          </a:xfrm>
          <a:prstGeom prst="line">
            <a:avLst/>
          </a:prstGeom>
          <a:ln w="54720">
            <a:solidFill>
              <a:srgbClr val="008000"/>
            </a:solidFill>
            <a:round/>
          </a:ln>
        </p:spPr>
      </p:sp>
      <p:sp>
        <p:nvSpPr>
          <p:cNvPr id="52" name="Line 6"/>
          <p:cNvSpPr/>
          <p:nvPr/>
        </p:nvSpPr>
        <p:spPr>
          <a:xfrm flipV="1">
            <a:off x="4534200" y="3749040"/>
            <a:ext cx="1280160" cy="1097280"/>
          </a:xfrm>
          <a:prstGeom prst="line">
            <a:avLst/>
          </a:prstGeom>
          <a:ln w="73080">
            <a:solidFill>
              <a:srgbClr val="80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013353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54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55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56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57" name="Picture 56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58" name="Line 5"/>
          <p:cNvSpPr/>
          <p:nvPr/>
        </p:nvSpPr>
        <p:spPr>
          <a:xfrm flipV="1">
            <a:off x="2705400" y="1737360"/>
            <a:ext cx="0" cy="2377440"/>
          </a:xfrm>
          <a:prstGeom prst="line">
            <a:avLst/>
          </a:prstGeom>
          <a:ln w="54720">
            <a:solidFill>
              <a:srgbClr val="800000"/>
            </a:solidFill>
            <a:round/>
          </a:ln>
        </p:spPr>
      </p:sp>
      <p:sp>
        <p:nvSpPr>
          <p:cNvPr id="59" name="Line 6"/>
          <p:cNvSpPr/>
          <p:nvPr/>
        </p:nvSpPr>
        <p:spPr>
          <a:xfrm flipV="1">
            <a:off x="4534200" y="3749040"/>
            <a:ext cx="1280160" cy="1097280"/>
          </a:xfrm>
          <a:prstGeom prst="line">
            <a:avLst/>
          </a:prstGeom>
          <a:ln w="73080">
            <a:solidFill>
              <a:srgbClr val="008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16127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Ant Colony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Couple of Slides</a:t>
            </a:r>
            <a:endParaRPr dirty="0">
              <a:latin typeface="Times New Roman"/>
              <a:cs typeface="Times New Roman"/>
            </a:endParaRPr>
          </a:p>
          <a:p>
            <a:endParaRPr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7475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Algorithms: Survival of the Fittest</a:t>
            </a:r>
            <a:endParaRPr lang="en-US" sz="3200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</p:nvPr>
        </p:nvGraphicFramePr>
        <p:xfrm>
          <a:off x="3048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18796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/>
        </p:nvGraphicFramePr>
        <p:xfrm>
          <a:off x="34544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/>
        </p:nvGraphicFramePr>
        <p:xfrm>
          <a:off x="50292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2" name="Left Brace 21"/>
          <p:cNvSpPr/>
          <p:nvPr/>
        </p:nvSpPr>
        <p:spPr>
          <a:xfrm rot="5400000">
            <a:off x="3223260" y="-1089660"/>
            <a:ext cx="228600" cy="57607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590800" y="2651760"/>
            <a:ext cx="0" cy="54864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/>
          <p:cNvSpPr/>
          <p:nvPr/>
        </p:nvSpPr>
        <p:spPr>
          <a:xfrm>
            <a:off x="1905000" y="3581400"/>
            <a:ext cx="1737360" cy="228600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 rot="10800000">
            <a:off x="1878678" y="4190999"/>
            <a:ext cx="1737360" cy="228599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90800" y="4571999"/>
            <a:ext cx="0" cy="4572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Content Placeholder 3"/>
          <p:cNvGraphicFramePr>
            <a:graphicFrameLocks/>
          </p:cNvGraphicFramePr>
          <p:nvPr/>
        </p:nvGraphicFramePr>
        <p:xfrm>
          <a:off x="990600" y="386334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" name="Content Placeholder 3"/>
          <p:cNvGraphicFramePr>
            <a:graphicFrameLocks/>
          </p:cNvGraphicFramePr>
          <p:nvPr/>
        </p:nvGraphicFramePr>
        <p:xfrm>
          <a:off x="2651760" y="386334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Content Placeholder 3"/>
          <p:cNvGraphicFramePr>
            <a:graphicFrameLocks/>
          </p:cNvGraphicFramePr>
          <p:nvPr/>
        </p:nvGraphicFramePr>
        <p:xfrm>
          <a:off x="99060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Content Placeholder 3"/>
          <p:cNvGraphicFramePr>
            <a:graphicFrameLocks/>
          </p:cNvGraphicFramePr>
          <p:nvPr/>
        </p:nvGraphicFramePr>
        <p:xfrm>
          <a:off x="265176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5" name="Content Placeholder 3"/>
          <p:cNvGraphicFramePr>
            <a:graphicFrameLocks/>
          </p:cNvGraphicFramePr>
          <p:nvPr/>
        </p:nvGraphicFramePr>
        <p:xfrm>
          <a:off x="457200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0" name="Freeform 49"/>
          <p:cNvSpPr/>
          <p:nvPr/>
        </p:nvSpPr>
        <p:spPr>
          <a:xfrm rot="5400000">
            <a:off x="5295900" y="3314700"/>
            <a:ext cx="3429000" cy="1066800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/>
          <p:cNvSpPr/>
          <p:nvPr/>
        </p:nvSpPr>
        <p:spPr>
          <a:xfrm rot="16200000">
            <a:off x="4206240" y="5097781"/>
            <a:ext cx="182880" cy="1463040"/>
          </a:xfrm>
          <a:prstGeom prst="leftBracket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1447800" y="1371600"/>
            <a:ext cx="34506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Generate an initial random population</a:t>
            </a:r>
            <a:endParaRPr lang="en-US" sz="1600" b="1" dirty="0"/>
          </a:p>
        </p:txBody>
      </p:sp>
      <p:sp>
        <p:nvSpPr>
          <p:cNvPr id="62" name="Rectangle 61"/>
          <p:cNvSpPr/>
          <p:nvPr/>
        </p:nvSpPr>
        <p:spPr>
          <a:xfrm>
            <a:off x="2743200" y="2521803"/>
            <a:ext cx="2819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Evaluate fitness of individuals</a:t>
            </a:r>
          </a:p>
          <a:p>
            <a:r>
              <a:rPr lang="en-US" sz="1600" b="1" dirty="0" smtClean="0"/>
              <a:t>Select parents for crossover based on fitness</a:t>
            </a:r>
            <a:endParaRPr lang="en-US" sz="1600" b="1" dirty="0"/>
          </a:p>
        </p:txBody>
      </p:sp>
      <p:sp>
        <p:nvSpPr>
          <p:cNvPr id="63" name="Rectangle 62"/>
          <p:cNvSpPr/>
          <p:nvPr/>
        </p:nvSpPr>
        <p:spPr>
          <a:xfrm>
            <a:off x="2743200" y="4495799"/>
            <a:ext cx="259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Perform crossover to produce children</a:t>
            </a:r>
            <a:endParaRPr lang="en-US" sz="1600" b="1" dirty="0"/>
          </a:p>
        </p:txBody>
      </p:sp>
      <p:sp>
        <p:nvSpPr>
          <p:cNvPr id="64" name="Rectangle 63"/>
          <p:cNvSpPr/>
          <p:nvPr/>
        </p:nvSpPr>
        <p:spPr>
          <a:xfrm>
            <a:off x="5029200" y="5640766"/>
            <a:ext cx="1676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Mutate randomly selected children</a:t>
            </a:r>
            <a:endParaRPr lang="en-US" sz="1600" b="1" dirty="0"/>
          </a:p>
        </p:txBody>
      </p:sp>
      <p:sp>
        <p:nvSpPr>
          <p:cNvPr id="65" name="Rectangle 64"/>
          <p:cNvSpPr/>
          <p:nvPr/>
        </p:nvSpPr>
        <p:spPr>
          <a:xfrm>
            <a:off x="7620000" y="3200400"/>
            <a:ext cx="14478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Introduce children into the population and replace individuals with least fitness</a:t>
            </a:r>
            <a:endParaRPr lang="en-US" sz="1600" b="1" dirty="0"/>
          </a:p>
        </p:txBody>
      </p:sp>
      <p:sp>
        <p:nvSpPr>
          <p:cNvPr id="33" name="TextBox 8"/>
          <p:cNvSpPr txBox="1">
            <a:spLocks noChangeArrowheads="1"/>
          </p:cNvSpPr>
          <p:nvPr/>
        </p:nvSpPr>
        <p:spPr bwMode="auto">
          <a:xfrm>
            <a:off x="0" y="6588834"/>
            <a:ext cx="91440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 smtClean="0">
                <a:latin typeface="Calibri" pitchFamily="-60" charset="0"/>
              </a:rPr>
              <a:t>“A genetic algorithm tutorial”, Darrell Whitley , Statistics and Computing, Volume 4, Number 2, 65-85, DOI: 10.1007/BF00175354</a:t>
            </a:r>
          </a:p>
        </p:txBody>
      </p:sp>
    </p:spTree>
    <p:extLst>
      <p:ext uri="{BB962C8B-B14F-4D97-AF65-F5344CB8AC3E}">
        <p14:creationId xmlns:p14="http://schemas.microsoft.com/office/powerpoint/2010/main" val="3009188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Generation Rules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457200" y="1600200"/>
            <a:ext cx="8229239" cy="4525560"/>
          </a:xfrm>
          <a:prstGeom prst="rect">
            <a:avLst/>
          </a:prstGeom>
        </p:spPr>
        <p:txBody>
          <a:bodyPr/>
          <a:lstStyle/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Selection - Fitness proportionate/roulette-wheel selection: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Area of the wheel assigned to each parent in proportion to fitness</a:t>
            </a:r>
            <a:endParaRPr lang="en-US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Crossover - Matrix Crossover Variant: 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Select a column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at random and interchange column data between parents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After interchange, </a:t>
            </a:r>
            <a:r>
              <a:rPr lang="en-US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i="1" baseline="-250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k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 V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0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for any particle, disconnect from farthest neighbor</a:t>
            </a:r>
          </a:p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Mutation -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2-Opt Operator Variant: </a:t>
            </a:r>
            <a:endParaRPr lang="en-US" b="1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Connect all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particles between two randomly chosen points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and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</a:t>
            </a: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with a randomly chosen neighbor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After interchange, </a:t>
            </a:r>
            <a:r>
              <a:rPr lang="en-US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i="1" baseline="-250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k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 V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0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for any particle, disconnect from farthest neighbor</a:t>
            </a:r>
            <a:endParaRPr lang="en-US" dirty="0" smtClean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678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835" y="1662993"/>
            <a:ext cx="6400800" cy="38582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5742" y="5533200"/>
            <a:ext cx="1986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Hexagonal Lattice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76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386" y="1754363"/>
            <a:ext cx="5326181" cy="380945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35742" y="5533200"/>
            <a:ext cx="2852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Sheared Hexagonal Lattice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60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56" y="1624491"/>
            <a:ext cx="6191200" cy="37147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73950" y="5533200"/>
            <a:ext cx="3655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Square Lattice – Random Positions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60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Go With The Winners</a:t>
            </a:r>
          </a:p>
        </p:txBody>
      </p:sp>
      <p:pic>
        <p:nvPicPr>
          <p:cNvPr id="5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134695" y="1841360"/>
            <a:ext cx="6653368" cy="443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5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61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Go With The Winner</a:t>
            </a:r>
            <a:endParaRPr/>
          </a:p>
        </p:txBody>
      </p:sp>
      <p:sp>
        <p:nvSpPr>
          <p:cNvPr id="62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63" name="CustomShape 4"/>
          <p:cNvSpPr/>
          <p:nvPr/>
        </p:nvSpPr>
        <p:spPr>
          <a:xfrm>
            <a:off x="731520" y="1417320"/>
            <a:ext cx="7589160" cy="480024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30000"/>
              </a:lnSpc>
            </a:pPr>
            <a:r>
              <a:rPr lang="en-US" sz="2400" b="1" u="sng" dirty="0">
                <a:latin typeface="Times New Roman"/>
                <a:cs typeface="Times New Roman"/>
              </a:rPr>
              <a:t>GWTW – </a:t>
            </a:r>
            <a:r>
              <a:rPr lang="en-US" sz="2400" b="1" u="sng" dirty="0" smtClean="0">
                <a:latin typeface="Times New Roman"/>
                <a:cs typeface="Times New Roman"/>
              </a:rPr>
              <a:t>Simulated Annealing </a:t>
            </a:r>
            <a:r>
              <a:rPr lang="en-US" sz="2400" b="1" u="sng" dirty="0">
                <a:latin typeface="Times New Roman"/>
                <a:cs typeface="Times New Roman"/>
              </a:rPr>
              <a:t>with survival of fittest</a:t>
            </a:r>
            <a:endParaRPr sz="2400" u="sng" dirty="0">
              <a:latin typeface="Times New Roman"/>
              <a:cs typeface="Times New Roman"/>
            </a:endParaRPr>
          </a:p>
          <a:p>
            <a:pPr marL="342900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Moves are </a:t>
            </a:r>
            <a:r>
              <a:rPr lang="en-US" sz="2400" dirty="0" smtClean="0">
                <a:latin typeface="Times New Roman"/>
                <a:cs typeface="Times New Roman"/>
              </a:rPr>
              <a:t>predetermined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Create</a:t>
            </a:r>
            <a:r>
              <a:rPr lang="en-US" sz="2400" dirty="0">
                <a:latin typeface="Times New Roman"/>
                <a:cs typeface="Times New Roman"/>
              </a:rPr>
              <a:t>/destroy </a:t>
            </a:r>
            <a:r>
              <a:rPr lang="en-US" sz="2400" dirty="0" smtClean="0">
                <a:latin typeface="Times New Roman"/>
                <a:cs typeface="Times New Roman"/>
              </a:rPr>
              <a:t>bonds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Swap </a:t>
            </a:r>
            <a:r>
              <a:rPr lang="en-US" sz="2400" dirty="0">
                <a:latin typeface="Times New Roman"/>
                <a:cs typeface="Times New Roman"/>
              </a:rPr>
              <a:t>bonds to explore phase space faster</a:t>
            </a:r>
            <a:endParaRPr sz="2400" dirty="0">
              <a:latin typeface="Times New Roman"/>
              <a:cs typeface="Times New Roman"/>
            </a:endParaRPr>
          </a:p>
          <a:p>
            <a:pPr marL="342900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Survival of the </a:t>
            </a:r>
            <a:r>
              <a:rPr lang="en-US" sz="2400" dirty="0" smtClean="0">
                <a:latin typeface="Times New Roman"/>
                <a:cs typeface="Times New Roman"/>
              </a:rPr>
              <a:t>fittest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Select </a:t>
            </a:r>
            <a:r>
              <a:rPr lang="en-US" sz="2400" dirty="0">
                <a:latin typeface="Times New Roman"/>
                <a:cs typeface="Times New Roman"/>
              </a:rPr>
              <a:t>single winner of </a:t>
            </a:r>
            <a:r>
              <a:rPr lang="en-US" sz="2400" dirty="0" smtClean="0">
                <a:latin typeface="Times New Roman"/>
                <a:cs typeface="Times New Roman"/>
              </a:rPr>
              <a:t>system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Kill </a:t>
            </a:r>
            <a:r>
              <a:rPr lang="en-US" sz="2400" dirty="0">
                <a:latin typeface="Times New Roman"/>
                <a:cs typeface="Times New Roman"/>
              </a:rPr>
              <a:t>off lower half of </a:t>
            </a:r>
            <a:r>
              <a:rPr lang="en-US" sz="2400" dirty="0" smtClean="0">
                <a:latin typeface="Times New Roman"/>
                <a:cs typeface="Times New Roman"/>
              </a:rPr>
              <a:t>population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Repopulate </a:t>
            </a:r>
            <a:r>
              <a:rPr lang="en-US" sz="2400" dirty="0">
                <a:latin typeface="Times New Roman"/>
                <a:cs typeface="Times New Roman"/>
              </a:rPr>
              <a:t>single winner clone</a:t>
            </a:r>
            <a:endParaRPr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1875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Straight Connector 127"/>
          <p:cNvCxnSpPr>
            <a:stCxn id="3" idx="3"/>
            <a:endCxn id="3" idx="2"/>
          </p:cNvCxnSpPr>
          <p:nvPr/>
        </p:nvCxnSpPr>
        <p:spPr>
          <a:xfrm flipH="1">
            <a:off x="6795472" y="31156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429195" y="1744087"/>
            <a:ext cx="2737878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429195" y="1744087"/>
            <a:ext cx="2737877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3" idx="3"/>
          </p:cNvCxnSpPr>
          <p:nvPr/>
        </p:nvCxnSpPr>
        <p:spPr>
          <a:xfrm>
            <a:off x="5423872" y="1744087"/>
            <a:ext cx="27432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3" idx="2"/>
          </p:cNvCxnSpPr>
          <p:nvPr/>
        </p:nvCxnSpPr>
        <p:spPr>
          <a:xfrm flipH="1">
            <a:off x="6795472" y="1744087"/>
            <a:ext cx="1371601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3" idx="1"/>
            <a:endCxn id="3" idx="2"/>
          </p:cNvCxnSpPr>
          <p:nvPr/>
        </p:nvCxnSpPr>
        <p:spPr>
          <a:xfrm>
            <a:off x="5423872" y="31156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3" idx="0"/>
          </p:cNvCxnSpPr>
          <p:nvPr/>
        </p:nvCxnSpPr>
        <p:spPr>
          <a:xfrm>
            <a:off x="6795472" y="1744087"/>
            <a:ext cx="1371600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3" idx="1"/>
          </p:cNvCxnSpPr>
          <p:nvPr/>
        </p:nvCxnSpPr>
        <p:spPr>
          <a:xfrm flipV="1">
            <a:off x="5423872" y="1744087"/>
            <a:ext cx="27432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3" idx="3"/>
          </p:cNvCxnSpPr>
          <p:nvPr/>
        </p:nvCxnSpPr>
        <p:spPr>
          <a:xfrm flipV="1">
            <a:off x="5423872" y="3115687"/>
            <a:ext cx="27432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3" idx="0"/>
          </p:cNvCxnSpPr>
          <p:nvPr/>
        </p:nvCxnSpPr>
        <p:spPr>
          <a:xfrm flipV="1">
            <a:off x="5423872" y="1744087"/>
            <a:ext cx="1371600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" idx="1"/>
          </p:cNvCxnSpPr>
          <p:nvPr/>
        </p:nvCxnSpPr>
        <p:spPr>
          <a:xfrm>
            <a:off x="5423872" y="3115687"/>
            <a:ext cx="27432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423872" y="3119116"/>
            <a:ext cx="2743200" cy="0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793699" y="1744087"/>
            <a:ext cx="0" cy="2743200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Introduction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8" name="TextBox 8"/>
          <p:cNvSpPr txBox="1">
            <a:spLocks noChangeArrowheads="1"/>
          </p:cNvSpPr>
          <p:nvPr/>
        </p:nvSpPr>
        <p:spPr bwMode="auto">
          <a:xfrm>
            <a:off x="0" y="6604084"/>
            <a:ext cx="91440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 smtClean="0">
                <a:latin typeface="Calibri" pitchFamily="-60" charset="0"/>
              </a:rPr>
              <a:t>Marcus </a:t>
            </a:r>
            <a:r>
              <a:rPr lang="en-US" sz="1050" dirty="0" err="1" smtClean="0">
                <a:latin typeface="Calibri" pitchFamily="-60" charset="0"/>
              </a:rPr>
              <a:t>Peinado</a:t>
            </a:r>
            <a:r>
              <a:rPr lang="en-US" sz="1050" dirty="0" smtClean="0">
                <a:latin typeface="Calibri" pitchFamily="-60" charset="0"/>
              </a:rPr>
              <a:t> and Thomas </a:t>
            </a:r>
            <a:r>
              <a:rPr lang="en-US" sz="1050" dirty="0" err="1" smtClean="0">
                <a:latin typeface="Calibri" pitchFamily="-60" charset="0"/>
              </a:rPr>
              <a:t>Lengauer</a:t>
            </a:r>
            <a:r>
              <a:rPr lang="en-US" sz="1050" dirty="0" smtClean="0">
                <a:latin typeface="Calibri" pitchFamily="-60" charset="0"/>
              </a:rPr>
              <a:t>. `go with the winners' generators with applications to molecular modeling. RANDOM, pages 135{149, 1997.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593401" y="1744087"/>
            <a:ext cx="2486576" cy="2393275"/>
            <a:chOff x="593401" y="1744087"/>
            <a:chExt cx="2486576" cy="2393275"/>
          </a:xfrm>
        </p:grpSpPr>
        <p:sp>
          <p:nvSpPr>
            <p:cNvPr id="81" name="TextBox 80"/>
            <p:cNvSpPr txBox="1"/>
            <p:nvPr/>
          </p:nvSpPr>
          <p:spPr>
            <a:xfrm>
              <a:off x="2819400" y="2178725"/>
              <a:ext cx="260577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A</a:t>
              </a:r>
              <a:endParaRPr lang="en-US" sz="12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524000" y="1744087"/>
              <a:ext cx="251560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B</a:t>
              </a:r>
              <a:endParaRPr lang="en-US" sz="12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93401" y="2362200"/>
              <a:ext cx="244799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C</a:t>
              </a:r>
              <a:endParaRPr lang="en-US" sz="12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295400" y="3877687"/>
              <a:ext cx="267340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D</a:t>
              </a:r>
              <a:endParaRPr lang="en-US" sz="12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600200" y="2254925"/>
              <a:ext cx="229019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F</a:t>
              </a:r>
              <a:endParaRPr lang="en-US" sz="12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1981200" y="2819400"/>
              <a:ext cx="235782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E</a:t>
              </a:r>
              <a:endParaRPr lang="en-US" sz="1200" b="1" dirty="0"/>
            </a:p>
          </p:txBody>
        </p:sp>
        <p:cxnSp>
          <p:nvCxnSpPr>
            <p:cNvPr id="88" name="Straight Arrow Connector 87"/>
            <p:cNvCxnSpPr>
              <a:stCxn id="86" idx="7"/>
              <a:endCxn id="81" idx="3"/>
            </p:cNvCxnSpPr>
            <p:nvPr/>
          </p:nvCxnSpPr>
          <p:spPr>
            <a:xfrm flipV="1">
              <a:off x="2182453" y="2400372"/>
              <a:ext cx="675108" cy="457056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>
              <a:stCxn id="81" idx="1"/>
              <a:endCxn id="82" idx="6"/>
            </p:cNvCxnSpPr>
            <p:nvPr/>
          </p:nvCxnSpPr>
          <p:spPr>
            <a:xfrm flipH="1" flipV="1">
              <a:off x="1775560" y="1873925"/>
              <a:ext cx="1082001" cy="342828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2" idx="2"/>
              <a:endCxn id="83" idx="7"/>
            </p:cNvCxnSpPr>
            <p:nvPr/>
          </p:nvCxnSpPr>
          <p:spPr>
            <a:xfrm flipH="1">
              <a:off x="802350" y="1873925"/>
              <a:ext cx="721650" cy="526303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stCxn id="83" idx="4"/>
              <a:endCxn id="84" idx="1"/>
            </p:cNvCxnSpPr>
            <p:nvPr/>
          </p:nvCxnSpPr>
          <p:spPr>
            <a:xfrm>
              <a:off x="715801" y="2621875"/>
              <a:ext cx="618750" cy="129384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4" idx="0"/>
              <a:endCxn id="85" idx="3"/>
            </p:cNvCxnSpPr>
            <p:nvPr/>
          </p:nvCxnSpPr>
          <p:spPr>
            <a:xfrm flipV="1">
              <a:off x="1429070" y="2476572"/>
              <a:ext cx="204669" cy="140111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stCxn id="85" idx="5"/>
              <a:endCxn id="86" idx="1"/>
            </p:cNvCxnSpPr>
            <p:nvPr/>
          </p:nvCxnSpPr>
          <p:spPr>
            <a:xfrm>
              <a:off x="1795680" y="2476572"/>
              <a:ext cx="220049" cy="380856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85" idx="6"/>
              <a:endCxn id="81" idx="2"/>
            </p:cNvCxnSpPr>
            <p:nvPr/>
          </p:nvCxnSpPr>
          <p:spPr>
            <a:xfrm flipV="1">
              <a:off x="1829219" y="2308563"/>
              <a:ext cx="990181" cy="76200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stCxn id="85" idx="0"/>
              <a:endCxn id="82" idx="4"/>
            </p:cNvCxnSpPr>
            <p:nvPr/>
          </p:nvCxnSpPr>
          <p:spPr>
            <a:xfrm flipH="1" flipV="1">
              <a:off x="1649780" y="2003762"/>
              <a:ext cx="64930" cy="251163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83" idx="6"/>
              <a:endCxn id="85" idx="2"/>
            </p:cNvCxnSpPr>
            <p:nvPr/>
          </p:nvCxnSpPr>
          <p:spPr>
            <a:xfrm flipV="1">
              <a:off x="838200" y="2384763"/>
              <a:ext cx="762000" cy="107275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84" idx="7"/>
              <a:endCxn id="86" idx="3"/>
            </p:cNvCxnSpPr>
            <p:nvPr/>
          </p:nvCxnSpPr>
          <p:spPr>
            <a:xfrm flipV="1">
              <a:off x="1523589" y="3041047"/>
              <a:ext cx="492140" cy="874668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0" name="Straight Arrow Connector 119"/>
          <p:cNvCxnSpPr/>
          <p:nvPr/>
        </p:nvCxnSpPr>
        <p:spPr>
          <a:xfrm>
            <a:off x="3260793" y="2971800"/>
            <a:ext cx="1447800" cy="0"/>
          </a:xfrm>
          <a:prstGeom prst="straightConnector1">
            <a:avLst/>
          </a:prstGeom>
          <a:ln w="38100" cmpd="sng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457200" y="4645703"/>
            <a:ext cx="26229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Travelling Salesman Problem</a:t>
            </a:r>
            <a:endParaRPr lang="en-US" sz="1600" b="1" dirty="0"/>
          </a:p>
        </p:txBody>
      </p:sp>
      <p:sp>
        <p:nvSpPr>
          <p:cNvPr id="124" name="Rectangle 123"/>
          <p:cNvSpPr/>
          <p:nvPr/>
        </p:nvSpPr>
        <p:spPr>
          <a:xfrm>
            <a:off x="5423872" y="4645703"/>
            <a:ext cx="21498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Surface Reconstruction</a:t>
            </a:r>
            <a:endParaRPr lang="en-US" sz="1600" b="1" dirty="0"/>
          </a:p>
        </p:txBody>
      </p:sp>
      <p:sp>
        <p:nvSpPr>
          <p:cNvPr id="3" name="Rectangle 2"/>
          <p:cNvSpPr/>
          <p:nvPr/>
        </p:nvSpPr>
        <p:spPr>
          <a:xfrm>
            <a:off x="5423872" y="1744087"/>
            <a:ext cx="2743200" cy="2743200"/>
          </a:xfrm>
          <a:prstGeom prst="rect">
            <a:avLst/>
          </a:prstGeom>
          <a:noFill/>
          <a:ln w="28575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>
            <a:endCxn id="3" idx="2"/>
          </p:cNvCxnSpPr>
          <p:nvPr/>
        </p:nvCxnSpPr>
        <p:spPr>
          <a:xfrm>
            <a:off x="5429195" y="1744087"/>
            <a:ext cx="1366277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3" idx="0"/>
            <a:endCxn id="3" idx="3"/>
          </p:cNvCxnSpPr>
          <p:nvPr/>
        </p:nvCxnSpPr>
        <p:spPr>
          <a:xfrm>
            <a:off x="6795472" y="17440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3" idx="0"/>
            <a:endCxn id="3" idx="1"/>
          </p:cNvCxnSpPr>
          <p:nvPr/>
        </p:nvCxnSpPr>
        <p:spPr>
          <a:xfrm flipH="1">
            <a:off x="5423872" y="1744087"/>
            <a:ext cx="13716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5361850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730852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8099854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361850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8099854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730852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5361850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8099854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6730852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5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Honeycomb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859875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703.6449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797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1422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94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2800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Picture 5" descr="honeycomb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9" t="27526" r="24447" b="27182"/>
          <a:stretch/>
        </p:blipFill>
        <p:spPr>
          <a:xfrm>
            <a:off x="3319702" y="1644446"/>
            <a:ext cx="1954674" cy="22388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57014" y="3860466"/>
            <a:ext cx="14215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All Algorithms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59769" y="1256876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227451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Square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 descr="square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3" t="26775" r="19589" b="26681"/>
          <a:stretch/>
        </p:blipFill>
        <p:spPr>
          <a:xfrm>
            <a:off x="5345550" y="1605785"/>
            <a:ext cx="2377440" cy="232702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884635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1277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1518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1277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1093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1713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2800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Picture 5" descr="square.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7" t="26525" r="19913" b="26681"/>
          <a:stretch/>
        </p:blipFill>
        <p:spPr>
          <a:xfrm>
            <a:off x="1198546" y="1605784"/>
            <a:ext cx="2377440" cy="236442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481" y="3940868"/>
            <a:ext cx="19114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Simulated Annealing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815547" y="3940868"/>
            <a:ext cx="16265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Other Algorithms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864384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94968" y="3940868"/>
            <a:ext cx="22819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Ant Colony Optimization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700546" y="3940868"/>
            <a:ext cx="1717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Genetic Algorithm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52110" y="3940868"/>
            <a:ext cx="18416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Go With the Winner</a:t>
            </a:r>
          </a:p>
        </p:txBody>
      </p:sp>
      <p:pic>
        <p:nvPicPr>
          <p:cNvPr id="18" name="Picture 17" descr="outputXXX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1" t="28027" r="25743" b="27182"/>
          <a:stretch/>
        </p:blipFill>
        <p:spPr>
          <a:xfrm>
            <a:off x="1353014" y="1759013"/>
            <a:ext cx="1774419" cy="210312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074" y="1759013"/>
            <a:ext cx="1737684" cy="2103120"/>
          </a:xfrm>
          <a:prstGeom prst="rect">
            <a:avLst/>
          </a:prstGeom>
        </p:spPr>
      </p:pic>
      <p:pic>
        <p:nvPicPr>
          <p:cNvPr id="20" name="Picture 19" descr="HCP_Sheared2.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2" t="27565" r="25081" b="27827"/>
          <a:stretch/>
        </p:blipFill>
        <p:spPr>
          <a:xfrm>
            <a:off x="5952737" y="1759013"/>
            <a:ext cx="1825469" cy="2103120"/>
          </a:xfrm>
          <a:prstGeom prst="rect">
            <a:avLst/>
          </a:prstGeom>
        </p:spPr>
      </p:pic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Sheared Hexagonal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85177"/>
              </p:ext>
            </p:extLst>
          </p:nvPr>
        </p:nvGraphicFramePr>
        <p:xfrm>
          <a:off x="440036" y="4623285"/>
          <a:ext cx="8267108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6777"/>
                <a:gridCol w="2066777"/>
                <a:gridCol w="2066777"/>
                <a:gridCol w="2066777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606.89764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962.64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962.64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155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940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243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3100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90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642860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2999.99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463.1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672.762708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2708.94068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2999.99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463.1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612.181165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2571.18136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821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715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187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1435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5101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4200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Square Lattice-Random Positions: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  <p:pic>
        <p:nvPicPr>
          <p:cNvPr id="18" name="Picture 17" descr="random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9" t="27026" r="20885" b="26932"/>
          <a:stretch/>
        </p:blipFill>
        <p:spPr>
          <a:xfrm>
            <a:off x="2451260" y="1759013"/>
            <a:ext cx="2057400" cy="2079683"/>
          </a:xfrm>
          <a:prstGeom prst="rect">
            <a:avLst/>
          </a:prstGeom>
        </p:spPr>
      </p:pic>
      <p:pic>
        <p:nvPicPr>
          <p:cNvPr id="19" name="Picture 18" descr="squareRandom.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3" t="26070" r="20891" b="26848"/>
          <a:stretch/>
        </p:blipFill>
        <p:spPr>
          <a:xfrm>
            <a:off x="267165" y="1761745"/>
            <a:ext cx="2057400" cy="2074219"/>
          </a:xfrm>
          <a:prstGeom prst="rect">
            <a:avLst/>
          </a:prstGeom>
        </p:spPr>
      </p:pic>
      <p:pic>
        <p:nvPicPr>
          <p:cNvPr id="20" name="Picture 19" descr="SquareRandom.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9" t="25921" r="19028" b="26784"/>
          <a:stretch/>
        </p:blipFill>
        <p:spPr>
          <a:xfrm>
            <a:off x="6757607" y="1753726"/>
            <a:ext cx="2057400" cy="209025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340165" y="3940868"/>
            <a:ext cx="19114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Simulated Annealing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314091" y="3940868"/>
            <a:ext cx="22819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Ant Colony Optimization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755101" y="3940868"/>
            <a:ext cx="1717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Genetic Algorithm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65472" y="3940868"/>
            <a:ext cx="18416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Go With the Winner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355" y="1797402"/>
            <a:ext cx="1995558" cy="200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5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65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>
                <a:solidFill>
                  <a:srgbClr val="1F497D"/>
                </a:solidFill>
              </a:rPr>
              <a:t>Comparison </a:t>
            </a:r>
            <a:r>
              <a:rPr lang="en-US" sz="3200" dirty="0" smtClean="0">
                <a:solidFill>
                  <a:srgbClr val="1F497D"/>
                </a:solidFill>
              </a:rPr>
              <a:t>Between Solutions</a:t>
            </a:r>
            <a:endParaRPr dirty="0"/>
          </a:p>
        </p:txBody>
      </p:sp>
      <p:sp>
        <p:nvSpPr>
          <p:cNvPr id="66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pic>
        <p:nvPicPr>
          <p:cNvPr id="67" name="Picture 66"/>
          <p:cNvPicPr/>
          <p:nvPr/>
        </p:nvPicPr>
        <p:blipFill>
          <a:blip r:embed="rId2"/>
          <a:stretch>
            <a:fillRect/>
          </a:stretch>
        </p:blipFill>
        <p:spPr>
          <a:xfrm>
            <a:off x="448560" y="1600200"/>
            <a:ext cx="4014021" cy="4045798"/>
          </a:xfrm>
          <a:prstGeom prst="rect">
            <a:avLst/>
          </a:prstGeom>
        </p:spPr>
      </p:pic>
      <p:sp>
        <p:nvSpPr>
          <p:cNvPr id="68" name="CustomShape 4"/>
          <p:cNvSpPr/>
          <p:nvPr/>
        </p:nvSpPr>
        <p:spPr>
          <a:xfrm>
            <a:off x="4685919" y="1600200"/>
            <a:ext cx="4325061" cy="469728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 sz="2400" dirty="0" smtClean="0">
                <a:latin typeface="Times New Roman"/>
                <a:cs typeface="Times New Roman"/>
              </a:rPr>
              <a:t>Square Lattice - Random Positions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FF"/>
                </a:solidFill>
                <a:latin typeface="Times New Roman"/>
                <a:cs typeface="Times New Roman"/>
              </a:rPr>
              <a:t>ACO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FF0000"/>
                </a:solidFill>
                <a:latin typeface="Times New Roman"/>
                <a:cs typeface="Times New Roman"/>
              </a:rPr>
              <a:t>GA</a:t>
            </a:r>
            <a:endParaRPr sz="2400" dirty="0">
              <a:latin typeface="Times New Roman"/>
              <a:cs typeface="Times New Roman"/>
            </a:endParaRPr>
          </a:p>
          <a:p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Connections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634 similar  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270 unique</a:t>
            </a:r>
            <a:endParaRPr sz="2400" dirty="0">
              <a:latin typeface="Times New Roman"/>
              <a:cs typeface="Times New Roman"/>
            </a:endParaRPr>
          </a:p>
          <a:p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138 : 132</a:t>
            </a:r>
            <a:r>
              <a:rPr lang="en-US" sz="24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Left v/s Right</a:t>
            </a:r>
            <a:endParaRPr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50401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70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Conclusion</a:t>
            </a:r>
            <a:endParaRPr/>
          </a:p>
        </p:txBody>
      </p:sp>
      <p:sp>
        <p:nvSpPr>
          <p:cNvPr id="71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72" name="CustomShape 4"/>
          <p:cNvSpPr/>
          <p:nvPr/>
        </p:nvSpPr>
        <p:spPr>
          <a:xfrm>
            <a:off x="457200" y="1600200"/>
            <a:ext cx="7679880" cy="31615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marL="571500" indent="-571500">
              <a:lnSpc>
                <a:spcPct val="120000"/>
              </a:lnSpc>
              <a:buSzPct val="45000"/>
              <a:buFont typeface="Arial"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ACO ~ GA &gt;&gt; GWTW &gt; </a:t>
            </a:r>
            <a:r>
              <a:rPr lang="en-US" sz="2800" dirty="0" smtClean="0">
                <a:latin typeface="Times New Roman"/>
                <a:cs typeface="Times New Roman"/>
              </a:rPr>
              <a:t>SA</a:t>
            </a:r>
            <a:endParaRPr sz="1400" dirty="0">
              <a:latin typeface="Times New Roman"/>
              <a:cs typeface="Times New Roman"/>
            </a:endParaRPr>
          </a:p>
          <a:p>
            <a:pPr marL="571500" indent="-571500">
              <a:lnSpc>
                <a:spcPct val="120000"/>
              </a:lnSpc>
              <a:buSzPct val="45000"/>
              <a:buFont typeface="Arial"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Choice of move is essential for efficient </a:t>
            </a:r>
            <a:r>
              <a:rPr lang="en-US" sz="2800" dirty="0" smtClean="0">
                <a:latin typeface="Times New Roman"/>
                <a:cs typeface="Times New Roman"/>
              </a:rPr>
              <a:t>computation</a:t>
            </a:r>
            <a:endParaRPr sz="1400" dirty="0">
              <a:latin typeface="Times New Roman"/>
              <a:cs typeface="Times New Roman"/>
            </a:endParaRPr>
          </a:p>
          <a:p>
            <a:pPr marL="571500" indent="-571500">
              <a:lnSpc>
                <a:spcPct val="120000"/>
              </a:lnSpc>
              <a:buSzPct val="45000"/>
              <a:buFont typeface="Arial"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Must highly tune code to run</a:t>
            </a:r>
            <a:endParaRPr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6488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Hierarchy of Optimization Methods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51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599791" y="1434174"/>
            <a:ext cx="7987680" cy="3811391"/>
          </a:xfrm>
          <a:prstGeom prst="rect">
            <a:avLst/>
          </a:prstGeom>
        </p:spPr>
      </p:pic>
      <p:sp>
        <p:nvSpPr>
          <p:cNvPr id="52" name="CustomShape 5"/>
          <p:cNvSpPr/>
          <p:nvPr/>
        </p:nvSpPr>
        <p:spPr>
          <a:xfrm>
            <a:off x="3624313" y="3131549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3" name="CustomShape 5"/>
          <p:cNvSpPr/>
          <p:nvPr/>
        </p:nvSpPr>
        <p:spPr>
          <a:xfrm>
            <a:off x="5310678" y="3704594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4" name="CustomShape 5"/>
          <p:cNvSpPr/>
          <p:nvPr/>
        </p:nvSpPr>
        <p:spPr>
          <a:xfrm>
            <a:off x="6931066" y="3164539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5" name="CustomShape 5"/>
          <p:cNvSpPr/>
          <p:nvPr/>
        </p:nvSpPr>
        <p:spPr>
          <a:xfrm>
            <a:off x="7853254" y="4077100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51395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Hamiltonian Description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457200" y="4338306"/>
            <a:ext cx="8229240" cy="2028954"/>
          </a:xfrm>
        </p:spPr>
        <p:txBody>
          <a:bodyPr/>
          <a:lstStyle/>
          <a:p>
            <a:pPr marL="115888"/>
            <a:r>
              <a:rPr lang="en-US" dirty="0" smtClean="0">
                <a:latin typeface="Times New Roman"/>
                <a:cs typeface="Times New Roman"/>
              </a:rPr>
              <a:t>Where,</a:t>
            </a:r>
          </a:p>
          <a:p>
            <a:pPr marL="115888"/>
            <a:r>
              <a:rPr lang="en-US" i="1" dirty="0" err="1" smtClean="0">
                <a:latin typeface="Times New Roman"/>
                <a:cs typeface="Times New Roman"/>
              </a:rPr>
              <a:t>r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is the position of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endParaRPr lang="en-US" i="1" baseline="-25000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 err="1" smtClean="0">
                <a:latin typeface="Times New Roman"/>
                <a:cs typeface="Times New Roman"/>
              </a:rPr>
              <a:t>V</a:t>
            </a:r>
            <a:r>
              <a:rPr lang="en-US" baseline="-25000" dirty="0" err="1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is the number of vertices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baseline="-25000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is connected to</a:t>
            </a:r>
          </a:p>
          <a:p>
            <a:pPr marL="115888"/>
            <a:r>
              <a:rPr lang="en-US" dirty="0" smtClean="0">
                <a:latin typeface="Times New Roman"/>
                <a:cs typeface="Times New Roman"/>
              </a:rPr>
              <a:t>V</a:t>
            </a:r>
            <a:r>
              <a:rPr lang="en-US" baseline="-25000" dirty="0">
                <a:latin typeface="Times New Roman"/>
                <a:cs typeface="Times New Roman"/>
              </a:rPr>
              <a:t>0</a:t>
            </a:r>
            <a:r>
              <a:rPr lang="en-US" dirty="0" smtClean="0">
                <a:latin typeface="Times New Roman"/>
                <a:cs typeface="Times New Roman"/>
              </a:rPr>
              <a:t> is the actual number of vertices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baseline="-25000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should be connected to</a:t>
            </a:r>
            <a:endParaRPr lang="en-US" i="1" baseline="-25000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>
                <a:latin typeface="Times New Roman"/>
                <a:cs typeface="Times New Roman"/>
              </a:rPr>
              <a:t>k</a:t>
            </a:r>
            <a:r>
              <a:rPr lang="en-US" baseline="-25000" dirty="0" smtClean="0">
                <a:latin typeface="Times New Roman"/>
                <a:cs typeface="Times New Roman"/>
              </a:rPr>
              <a:t>b</a:t>
            </a:r>
            <a:r>
              <a:rPr lang="en-US" dirty="0" smtClean="0">
                <a:latin typeface="Times New Roman"/>
                <a:cs typeface="Times New Roman"/>
              </a:rPr>
              <a:t> = 1, </a:t>
            </a:r>
            <a:r>
              <a:rPr lang="en-US" dirty="0" smtClean="0">
                <a:latin typeface="Times New Roman"/>
                <a:cs typeface="Times New Roman"/>
              </a:rPr>
              <a:t>bond constant</a:t>
            </a:r>
            <a:endParaRPr lang="en-US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 err="1" smtClean="0">
                <a:latin typeface="Times New Roman"/>
                <a:cs typeface="Times New Roman"/>
              </a:rPr>
              <a:t>k</a:t>
            </a:r>
            <a:r>
              <a:rPr lang="en-US" baseline="-25000" dirty="0" err="1" smtClean="0">
                <a:latin typeface="Times New Roman"/>
                <a:cs typeface="Times New Roman"/>
              </a:rPr>
              <a:t>v</a:t>
            </a:r>
            <a:r>
              <a:rPr lang="en-US" dirty="0" smtClean="0">
                <a:latin typeface="Times New Roman"/>
                <a:cs typeface="Times New Roman"/>
              </a:rPr>
              <a:t> = 1024, vertex constant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381299"/>
              </p:ext>
            </p:extLst>
          </p:nvPr>
        </p:nvGraphicFramePr>
        <p:xfrm>
          <a:off x="506682" y="1587644"/>
          <a:ext cx="8229240" cy="139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Equation" r:id="rId3" imgW="2844800" imgH="482600" progId="Equation.3">
                  <p:embed/>
                </p:oleObj>
              </mc:Choice>
              <mc:Fallback>
                <p:oleObj name="Equation" r:id="rId3" imgW="2844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682" y="1587644"/>
                        <a:ext cx="8229240" cy="139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Oval 5"/>
          <p:cNvSpPr/>
          <p:nvPr/>
        </p:nvSpPr>
        <p:spPr>
          <a:xfrm>
            <a:off x="6317297" y="1455683"/>
            <a:ext cx="2606092" cy="159598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6" idx="4"/>
            <a:endCxn id="9" idx="3"/>
          </p:cNvCxnSpPr>
          <p:nvPr/>
        </p:nvCxnSpPr>
        <p:spPr>
          <a:xfrm flipH="1">
            <a:off x="7088640" y="3051668"/>
            <a:ext cx="531703" cy="7326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604391" y="3461143"/>
            <a:ext cx="34842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Penalizes  vertices with connections unequal to required connection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304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Test Systems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 descr="honeycombLattice.png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3" t="5703" r="7897" b="4749"/>
          <a:stretch/>
        </p:blipFill>
        <p:spPr>
          <a:xfrm>
            <a:off x="337052" y="1457056"/>
            <a:ext cx="3017520" cy="2377440"/>
          </a:xfrm>
          <a:prstGeom prst="rect">
            <a:avLst/>
          </a:prstGeom>
        </p:spPr>
      </p:pic>
      <p:pic>
        <p:nvPicPr>
          <p:cNvPr id="5" name="Picture 4" descr="randomLattice.pn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5" t="7035" r="7075" b="6007"/>
          <a:stretch/>
        </p:blipFill>
        <p:spPr>
          <a:xfrm>
            <a:off x="4434003" y="4192040"/>
            <a:ext cx="3017520" cy="23774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26557" y="2300474"/>
            <a:ext cx="139347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Honeycomb Lattice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7392873" y="4872587"/>
            <a:ext cx="1683874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Square Lattice – </a:t>
            </a:r>
          </a:p>
          <a:p>
            <a:r>
              <a:rPr lang="en-US" sz="1600" dirty="0" smtClean="0">
                <a:latin typeface="Times New Roman"/>
                <a:cs typeface="Times New Roman"/>
              </a:rPr>
              <a:t>Random Positions</a:t>
            </a:r>
            <a:endParaRPr lang="en-US" sz="1600" dirty="0"/>
          </a:p>
        </p:txBody>
      </p:sp>
      <p:pic>
        <p:nvPicPr>
          <p:cNvPr id="7" name="Picture 6" descr="squareLattice.png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7" t="7653" r="7215" b="5572"/>
          <a:stretch/>
        </p:blipFill>
        <p:spPr>
          <a:xfrm>
            <a:off x="337052" y="4192040"/>
            <a:ext cx="3017520" cy="2377440"/>
          </a:xfrm>
          <a:prstGeom prst="rect">
            <a:avLst/>
          </a:prstGeom>
        </p:spPr>
      </p:pic>
      <p:pic>
        <p:nvPicPr>
          <p:cNvPr id="9" name="Picture 8" descr="sheared2.png"/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6581" r="8082" b="5978"/>
          <a:stretch/>
        </p:blipFill>
        <p:spPr>
          <a:xfrm>
            <a:off x="4434003" y="1457056"/>
            <a:ext cx="3017520" cy="237744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326557" y="4872587"/>
            <a:ext cx="101794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Square Lattice</a:t>
            </a:r>
            <a:endParaRPr lang="en-US" sz="1600" dirty="0"/>
          </a:p>
        </p:txBody>
      </p:sp>
      <p:sp>
        <p:nvSpPr>
          <p:cNvPr id="12" name="Rectangle 11"/>
          <p:cNvSpPr/>
          <p:nvPr/>
        </p:nvSpPr>
        <p:spPr>
          <a:xfrm>
            <a:off x="7392873" y="2300474"/>
            <a:ext cx="13934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Sheared</a:t>
            </a:r>
          </a:p>
          <a:p>
            <a:r>
              <a:rPr lang="en-US" sz="1600" dirty="0" smtClean="0">
                <a:latin typeface="Times New Roman"/>
                <a:cs typeface="Times New Roman"/>
              </a:rPr>
              <a:t>Honeycomb Lattice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3422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Code Implementation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b="1" dirty="0">
                <a:solidFill>
                  <a:srgbClr val="000000"/>
                </a:solidFill>
                <a:latin typeface="Times New Roman"/>
                <a:cs typeface="Times New Roman"/>
              </a:rPr>
              <a:t>Java – </a:t>
            </a:r>
            <a:r>
              <a:rPr lang="en-US" sz="3200" b="1" i="1" dirty="0" err="1">
                <a:solidFill>
                  <a:srgbClr val="000000"/>
                </a:solidFill>
                <a:latin typeface="Times New Roman"/>
                <a:cs typeface="Times New Roman"/>
              </a:rPr>
              <a:t>Heavylifting</a:t>
            </a:r>
            <a:endParaRPr dirty="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Times New Roman"/>
                <a:cs typeface="Times New Roman"/>
              </a:rPr>
              <a:t>Software Java 1.6 </a:t>
            </a: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Times New Roman"/>
                <a:cs typeface="Times New Roman"/>
              </a:rPr>
              <a:t>Python – </a:t>
            </a:r>
            <a:r>
              <a:rPr lang="en-US" sz="3200" i="1" dirty="0">
                <a:solidFill>
                  <a:srgbClr val="000000"/>
                </a:solidFill>
                <a:latin typeface="Times New Roman"/>
                <a:cs typeface="Times New Roman"/>
              </a:rPr>
              <a:t>Analysis</a:t>
            </a: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 err="1">
                <a:solidFill>
                  <a:srgbClr val="000000"/>
                </a:solidFill>
                <a:latin typeface="Times New Roman"/>
                <a:cs typeface="Times New Roman"/>
              </a:rPr>
              <a:t>Tcl</a:t>
            </a:r>
            <a:r>
              <a:rPr lang="en-US" sz="3200" dirty="0">
                <a:solidFill>
                  <a:srgbClr val="000000"/>
                </a:solidFill>
                <a:latin typeface="Times New Roman"/>
                <a:cs typeface="Times New Roman"/>
              </a:rPr>
              <a:t> – </a:t>
            </a:r>
            <a:r>
              <a:rPr lang="en-US" sz="3200" i="1" dirty="0">
                <a:solidFill>
                  <a:srgbClr val="000000"/>
                </a:solidFill>
                <a:latin typeface="Times New Roman"/>
                <a:cs typeface="Times New Roman"/>
              </a:rPr>
              <a:t>Analysis</a:t>
            </a:r>
            <a:r>
              <a:rPr lang="en-US" sz="32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endParaRPr dirty="0">
              <a:latin typeface="Times New Roman"/>
              <a:cs typeface="Times New Roman"/>
            </a:endParaRPr>
          </a:p>
          <a:p>
            <a:endParaRPr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31933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Simulated Annealing: Controlled Cooling</a:t>
            </a:r>
            <a:endParaRPr lang="en-US" sz="3200" dirty="0">
              <a:solidFill>
                <a:schemeClr val="tx2"/>
              </a:solidFill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7" descr="C:\temp\CodeCogsEqn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3152775"/>
            <a:ext cx="21145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" name="TextBox 8"/>
          <p:cNvSpPr txBox="1">
            <a:spLocks noChangeArrowheads="1"/>
          </p:cNvSpPr>
          <p:nvPr/>
        </p:nvSpPr>
        <p:spPr bwMode="auto">
          <a:xfrm>
            <a:off x="0" y="6520190"/>
            <a:ext cx="91440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>
                <a:latin typeface="Calibri" pitchFamily="-60" charset="0"/>
              </a:rPr>
              <a:t>"Optimization by Simulated Annealing"    S. Kirkpatrick, C. D. </a:t>
            </a:r>
            <a:r>
              <a:rPr lang="en-US" sz="1050" dirty="0" err="1">
                <a:latin typeface="Calibri" pitchFamily="-60" charset="0"/>
              </a:rPr>
              <a:t>Gelatt</a:t>
            </a:r>
            <a:r>
              <a:rPr lang="en-US" sz="1050" dirty="0">
                <a:latin typeface="Calibri" pitchFamily="-60" charset="0"/>
              </a:rPr>
              <a:t>, Jr., and M. P. </a:t>
            </a:r>
            <a:r>
              <a:rPr lang="en-US" sz="1050" dirty="0" err="1">
                <a:latin typeface="Calibri" pitchFamily="-60" charset="0"/>
              </a:rPr>
              <a:t>Vecchi</a:t>
            </a:r>
            <a:r>
              <a:rPr lang="en-US" sz="1050" dirty="0">
                <a:latin typeface="Calibri" pitchFamily="-60" charset="0"/>
              </a:rPr>
              <a:t>, Science 13 May 1983: 220 (4598), 671-680.</a:t>
            </a:r>
          </a:p>
        </p:txBody>
      </p:sp>
      <p:pic>
        <p:nvPicPr>
          <p:cNvPr id="43" name="Picture 8" descr="SA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0" y="1371600"/>
            <a:ext cx="41021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5048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35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36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37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39" name="Line 5"/>
          <p:cNvSpPr/>
          <p:nvPr/>
        </p:nvSpPr>
        <p:spPr>
          <a:xfrm>
            <a:off x="5082840" y="1828800"/>
            <a:ext cx="2194560" cy="2011680"/>
          </a:xfrm>
          <a:prstGeom prst="line">
            <a:avLst/>
          </a:prstGeom>
          <a:ln w="54720" cap="rnd">
            <a:solidFill>
              <a:srgbClr val="000000"/>
            </a:solidFill>
            <a:custDash>
              <a:ds d="0" sp="0"/>
              <a:ds d="0" sp="0"/>
            </a:custDash>
            <a:round/>
          </a:ln>
        </p:spPr>
      </p:sp>
    </p:spTree>
    <p:extLst>
      <p:ext uri="{BB962C8B-B14F-4D97-AF65-F5344CB8AC3E}">
        <p14:creationId xmlns:p14="http://schemas.microsoft.com/office/powerpoint/2010/main" val="1916849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1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42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43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44" name="Picture 43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45" name="Line 5"/>
          <p:cNvSpPr/>
          <p:nvPr/>
        </p:nvSpPr>
        <p:spPr>
          <a:xfrm>
            <a:off x="5082840" y="1828800"/>
            <a:ext cx="2194560" cy="2011680"/>
          </a:xfrm>
          <a:prstGeom prst="line">
            <a:avLst/>
          </a:prstGeom>
          <a:ln w="54720">
            <a:solidFill>
              <a:srgbClr val="00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193974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797</Words>
  <Application>Microsoft Macintosh PowerPoint</Application>
  <PresentationFormat>On-screen Show (4:3)</PresentationFormat>
  <Paragraphs>258</Paragraphs>
  <Slides>25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Office Theme</vt:lpstr>
      <vt:lpstr>Office Theme</vt:lpstr>
      <vt:lpstr>Microsoft Equation</vt:lpstr>
      <vt:lpstr>Travelling Salesman Problem:  Convergence Properties of Optimization Algorithms</vt:lpstr>
      <vt:lpstr>Introduction</vt:lpstr>
      <vt:lpstr>Hierarchy of Optimization Methods</vt:lpstr>
      <vt:lpstr>Hamiltonian Description</vt:lpstr>
      <vt:lpstr>Test Systems</vt:lpstr>
      <vt:lpstr>Code Implementation</vt:lpstr>
      <vt:lpstr>Simulated Annealing: Controlled Cooling</vt:lpstr>
      <vt:lpstr>PowerPoint Presentation</vt:lpstr>
      <vt:lpstr>PowerPoint Presentation</vt:lpstr>
      <vt:lpstr>PowerPoint Presentation</vt:lpstr>
      <vt:lpstr>PowerPoint Presentation</vt:lpstr>
      <vt:lpstr>Ant Colony</vt:lpstr>
      <vt:lpstr>Genetic Algorithms: Survival of the Fittest</vt:lpstr>
      <vt:lpstr>Genetic Algorithm: Generation Rules</vt:lpstr>
      <vt:lpstr>Genetic Algorithm: Energy v/s Iterations</vt:lpstr>
      <vt:lpstr>Genetic Algorithm: Energy v/s Iterations</vt:lpstr>
      <vt:lpstr>Genetic Algorithm: Energy v/s Iterations</vt:lpstr>
      <vt:lpstr>Go With The Winners</vt:lpstr>
      <vt:lpstr>PowerPoint Presentation</vt:lpstr>
      <vt:lpstr>Honeycomb Lattice: Comparison</vt:lpstr>
      <vt:lpstr>Square Lattice: Comparison</vt:lpstr>
      <vt:lpstr>Sheared Hexagonal Lattice: Comparison</vt:lpstr>
      <vt:lpstr>Square Lattice-Random Positions: Comparison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Travelling Salesman Problem: Convergence Properties of Optimization Algorithms</dc:title>
  <cp:lastModifiedBy>Chandini Jain</cp:lastModifiedBy>
  <cp:revision>29</cp:revision>
  <dcterms:modified xsi:type="dcterms:W3CDTF">2012-05-11T11:41:09Z</dcterms:modified>
</cp:coreProperties>
</file>